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8" r:id="rId5"/>
    <p:sldId id="341" r:id="rId6"/>
    <p:sldId id="342" r:id="rId7"/>
    <p:sldId id="343" r:id="rId8"/>
    <p:sldId id="335" r:id="rId9"/>
    <p:sldId id="337" r:id="rId10"/>
    <p:sldId id="336" r:id="rId11"/>
    <p:sldId id="345" r:id="rId12"/>
    <p:sldId id="346" r:id="rId13"/>
    <p:sldId id="347" r:id="rId14"/>
    <p:sldId id="348" r:id="rId15"/>
    <p:sldId id="349" r:id="rId16"/>
    <p:sldId id="350" r:id="rId17"/>
    <p:sldId id="351" r:id="rId18"/>
    <p:sldId id="352" r:id="rId19"/>
    <p:sldId id="353" r:id="rId20"/>
    <p:sldId id="354" r:id="rId21"/>
    <p:sldId id="355" r:id="rId22"/>
    <p:sldId id="356" r:id="rId23"/>
    <p:sldId id="357" r:id="rId24"/>
    <p:sldId id="358" r:id="rId25"/>
    <p:sldId id="359" r:id="rId26"/>
    <p:sldId id="36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3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12-Dec-22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12-Dec-22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C0FE38C7-02C1-4F3A-8E18-9A5969EA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49" name="Rectangle 1048">
              <a:extLst>
                <a:ext uri="{FF2B5EF4-FFF2-40B4-BE49-F238E27FC236}">
                  <a16:creationId xmlns:a16="http://schemas.microsoft.com/office/drawing/2014/main" id="{47406276-C40D-4C95-9E6B-D2F8A0320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0" name="Picture 1049">
              <a:extLst>
                <a:ext uri="{FF2B5EF4-FFF2-40B4-BE49-F238E27FC236}">
                  <a16:creationId xmlns:a16="http://schemas.microsoft.com/office/drawing/2014/main" id="{8A094486-BD02-4DE5-8075-F655BCFCD3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0830885C-51F5-418F-A00B-3A6A62464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2368" y="-1"/>
            <a:ext cx="6199632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Popcorn spread on a pink background">
            <a:extLst>
              <a:ext uri="{FF2B5EF4-FFF2-40B4-BE49-F238E27FC236}">
                <a16:creationId xmlns:a16="http://schemas.microsoft.com/office/drawing/2014/main" id="{7C14E800-C274-C751-7E7A-40F5102720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176" r="18753"/>
          <a:stretch/>
        </p:blipFill>
        <p:spPr>
          <a:xfrm>
            <a:off x="6093559" y="-1"/>
            <a:ext cx="3003497" cy="4259179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2" name="Picture 11" descr="Tapes of different records">
            <a:extLst>
              <a:ext uri="{FF2B5EF4-FFF2-40B4-BE49-F238E27FC236}">
                <a16:creationId xmlns:a16="http://schemas.microsoft.com/office/drawing/2014/main" id="{8BD1310E-BD10-7785-A33E-CFB6F3F454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355" r="-1" b="20074"/>
          <a:stretch/>
        </p:blipFill>
        <p:spPr>
          <a:xfrm>
            <a:off x="6093554" y="4351643"/>
            <a:ext cx="6098444" cy="2506359"/>
          </a:xfrm>
          <a:prstGeom prst="rect">
            <a:avLst/>
          </a:prstGeom>
        </p:spPr>
      </p:pic>
      <p:pic>
        <p:nvPicPr>
          <p:cNvPr id="1054" name="Picture 1053">
            <a:extLst>
              <a:ext uri="{FF2B5EF4-FFF2-40B4-BE49-F238E27FC236}">
                <a16:creationId xmlns:a16="http://schemas.microsoft.com/office/drawing/2014/main" id="{D1A2BB91-46D6-4D17-A52E-0349F459F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88333"/>
            <a:ext cx="6400800" cy="185701"/>
          </a:xfrm>
          <a:prstGeom prst="rect">
            <a:avLst/>
          </a:prstGeom>
        </p:spPr>
      </p:pic>
      <p:sp>
        <p:nvSpPr>
          <p:cNvPr id="1056" name="Rectangle 1055">
            <a:extLst>
              <a:ext uri="{FF2B5EF4-FFF2-40B4-BE49-F238E27FC236}">
                <a16:creationId xmlns:a16="http://schemas.microsoft.com/office/drawing/2014/main" id="{FFA8A7F1-45AD-4152-A6F8-F8F8DFCDA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162908"/>
            <a:ext cx="6411743" cy="253218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403231"/>
            <a:ext cx="5192940" cy="2133600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9358" y="2403230"/>
            <a:ext cx="5192940" cy="1117687"/>
          </a:xfrm>
        </p:spPr>
        <p:txBody>
          <a:bodyPr>
            <a:normAutofit fontScale="85000" lnSpcReduction="10000"/>
          </a:bodyPr>
          <a:lstStyle/>
          <a:p>
            <a:pPr algn="ctr"/>
            <a:r>
              <a:rPr lang="en-US" sz="5200" b="0" i="0" dirty="0">
                <a:effectLst/>
                <a:latin typeface="-apple-system"/>
              </a:rPr>
              <a:t>Movies</a:t>
            </a:r>
            <a:r>
              <a:rPr lang="en-US" sz="5200" dirty="0">
                <a:latin typeface="-apple-system"/>
              </a:rPr>
              <a:t>:  </a:t>
            </a:r>
          </a:p>
          <a:p>
            <a:pPr algn="ctr"/>
            <a:r>
              <a:rPr lang="en-US" sz="3200" dirty="0">
                <a:latin typeface="-apple-system"/>
              </a:rPr>
              <a:t>What factors affect their success</a:t>
            </a:r>
            <a:r>
              <a:rPr lang="en-US" sz="3200" b="0" i="0" dirty="0">
                <a:effectLst/>
                <a:latin typeface="-apple-system"/>
              </a:rPr>
              <a:t>?</a:t>
            </a:r>
            <a:endParaRPr lang="en-US" sz="3200" dirty="0"/>
          </a:p>
        </p:txBody>
      </p:sp>
      <p:pic>
        <p:nvPicPr>
          <p:cNvPr id="8" name="Picture 7" descr="Countdown in movie frame">
            <a:extLst>
              <a:ext uri="{FF2B5EF4-FFF2-40B4-BE49-F238E27FC236}">
                <a16:creationId xmlns:a16="http://schemas.microsoft.com/office/drawing/2014/main" id="{16F45B7D-8D57-6B76-B56F-FE28930F07C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394" r="36066" b="2"/>
          <a:stretch/>
        </p:blipFill>
        <p:spPr>
          <a:xfrm rot="21600000">
            <a:off x="9198020" y="-1"/>
            <a:ext cx="2993979" cy="4259179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8F25FBE-C9A5-289B-4A9C-8A7AC49E4FB6}"/>
              </a:ext>
            </a:extLst>
          </p:cNvPr>
          <p:cNvSpPr txBox="1"/>
          <p:nvPr/>
        </p:nvSpPr>
        <p:spPr>
          <a:xfrm>
            <a:off x="71562" y="3718836"/>
            <a:ext cx="68699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Group- 9</a:t>
            </a:r>
          </a:p>
          <a:p>
            <a:r>
              <a:rPr lang="en-CA" b="0" i="0" dirty="0">
                <a:effectLst/>
                <a:latin typeface="-apple-system"/>
              </a:rPr>
              <a:t>David Kramer, </a:t>
            </a:r>
            <a:r>
              <a:rPr lang="en-CA" b="0" i="0" dirty="0" err="1">
                <a:effectLst/>
                <a:latin typeface="-apple-system"/>
              </a:rPr>
              <a:t>Mojtaba</a:t>
            </a:r>
            <a:r>
              <a:rPr lang="en-CA" b="0" i="0" dirty="0">
                <a:effectLst/>
                <a:latin typeface="-apple-system"/>
              </a:rPr>
              <a:t> </a:t>
            </a:r>
            <a:r>
              <a:rPr lang="en-CA" b="0" i="0" dirty="0" err="1">
                <a:effectLst/>
                <a:latin typeface="-apple-system"/>
              </a:rPr>
              <a:t>Zadaskar</a:t>
            </a:r>
            <a:r>
              <a:rPr lang="en-CA" b="0" i="0" dirty="0">
                <a:effectLst/>
                <a:latin typeface="-apple-system"/>
              </a:rPr>
              <a:t>, </a:t>
            </a:r>
            <a:r>
              <a:rPr lang="en-CA" b="0" i="0" dirty="0" err="1">
                <a:effectLst/>
                <a:latin typeface="-apple-system"/>
              </a:rPr>
              <a:t>Yalda</a:t>
            </a:r>
            <a:r>
              <a:rPr lang="en-CA" b="0" i="0" dirty="0">
                <a:effectLst/>
                <a:latin typeface="-apple-system"/>
              </a:rPr>
              <a:t> Alemi and Deepika Mehanti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3AB6A-C90D-BD6F-091A-3EB2CF9AB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CA" dirty="0"/>
              <a:t>Comparison of Most popular Movie during Covid(2020-2022) with Pre- Covid(2017-2019)</a:t>
            </a:r>
            <a:br>
              <a:rPr lang="en-CA" dirty="0"/>
            </a:br>
            <a:r>
              <a:rPr lang="en-CA" dirty="0"/>
              <a:t>based on the Budget and Revenue</a:t>
            </a:r>
          </a:p>
        </p:txBody>
      </p:sp>
      <p:pic>
        <p:nvPicPr>
          <p:cNvPr id="6" name="Content Placeholder 5" descr="Chart, waterfall chart&#10;&#10;Description automatically generated">
            <a:extLst>
              <a:ext uri="{FF2B5EF4-FFF2-40B4-BE49-F238E27FC236}">
                <a16:creationId xmlns:a16="http://schemas.microsoft.com/office/drawing/2014/main" id="{E9427C4A-10E2-8A5D-463D-ECD7C1E3A0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2616455"/>
            <a:ext cx="6466114" cy="3039551"/>
          </a:xfrm>
        </p:spPr>
      </p:pic>
      <p:pic>
        <p:nvPicPr>
          <p:cNvPr id="11" name="Content Placeholder 10" descr="Chart, waterfall chart&#10;&#10;Description automatically generated">
            <a:extLst>
              <a:ext uri="{FF2B5EF4-FFF2-40B4-BE49-F238E27FC236}">
                <a16:creationId xmlns:a16="http://schemas.microsoft.com/office/drawing/2014/main" id="{8CA818E2-864E-A554-9A00-59FBAF170B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96743" y="2616456"/>
            <a:ext cx="5402423" cy="3039550"/>
          </a:xfrm>
        </p:spPr>
      </p:pic>
    </p:spTree>
    <p:extLst>
      <p:ext uri="{BB962C8B-B14F-4D97-AF65-F5344CB8AC3E}">
        <p14:creationId xmlns:p14="http://schemas.microsoft.com/office/powerpoint/2010/main" val="3172192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729D-EBA1-5A39-FF94-41C43C86C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0" y="795173"/>
            <a:ext cx="9613861" cy="1080938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/>
              <a:t>Comparison of Least popular Movie during Covid(2020-2022) with Pre- Covid(2017-2019)</a:t>
            </a:r>
            <a:br>
              <a:rPr lang="en-CA" dirty="0"/>
            </a:br>
            <a:endParaRPr lang="en-CA" dirty="0"/>
          </a:p>
        </p:txBody>
      </p:sp>
      <p:pic>
        <p:nvPicPr>
          <p:cNvPr id="6" name="Content Placeholder 5" descr="Chart, pie chart&#10;&#10;Description automatically generated">
            <a:extLst>
              <a:ext uri="{FF2B5EF4-FFF2-40B4-BE49-F238E27FC236}">
                <a16:creationId xmlns:a16="http://schemas.microsoft.com/office/drawing/2014/main" id="{67E40453-A914-17D9-3581-DEAAA0BEE9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85192" y="2080470"/>
            <a:ext cx="5108930" cy="4441628"/>
          </a:xfrm>
        </p:spPr>
      </p:pic>
      <p:pic>
        <p:nvPicPr>
          <p:cNvPr id="8" name="Content Placeholder 7" descr="Chart, pie chart&#10;&#10;Description automatically generated">
            <a:extLst>
              <a:ext uri="{FF2B5EF4-FFF2-40B4-BE49-F238E27FC236}">
                <a16:creationId xmlns:a16="http://schemas.microsoft.com/office/drawing/2014/main" id="{0B890253-0541-42C1-41CE-228DB8B0DB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94349" y="2080470"/>
            <a:ext cx="5667699" cy="4441627"/>
          </a:xfrm>
        </p:spPr>
      </p:pic>
    </p:spTree>
    <p:extLst>
      <p:ext uri="{BB962C8B-B14F-4D97-AF65-F5344CB8AC3E}">
        <p14:creationId xmlns:p14="http://schemas.microsoft.com/office/powerpoint/2010/main" val="902930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DE635-3304-1947-FE86-A0917398E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CA" dirty="0"/>
              <a:t>Comparison of Least popular Movie during Covid(2020-2022) with Pre- Covid(2017-2019)</a:t>
            </a:r>
            <a:br>
              <a:rPr lang="en-CA" dirty="0"/>
            </a:br>
            <a:r>
              <a:rPr lang="en-CA" dirty="0"/>
              <a:t>based on the origin Country </a:t>
            </a:r>
          </a:p>
        </p:txBody>
      </p:sp>
      <p:pic>
        <p:nvPicPr>
          <p:cNvPr id="6" name="Content Placeholder 5" descr="Chart, pie chart&#10;&#10;Description automatically generated">
            <a:extLst>
              <a:ext uri="{FF2B5EF4-FFF2-40B4-BE49-F238E27FC236}">
                <a16:creationId xmlns:a16="http://schemas.microsoft.com/office/drawing/2014/main" id="{978C48FC-9876-D34D-3A9A-6C33C31ABA2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-168694" y="2377238"/>
            <a:ext cx="5219830" cy="414485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F2067AB-B3DE-7C08-5222-49E85EA03E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/>
        </p:blipFill>
        <p:spPr>
          <a:xfrm>
            <a:off x="5594351" y="2377238"/>
            <a:ext cx="6311510" cy="4144860"/>
          </a:xfrm>
        </p:spPr>
      </p:pic>
    </p:spTree>
    <p:extLst>
      <p:ext uri="{BB962C8B-B14F-4D97-AF65-F5344CB8AC3E}">
        <p14:creationId xmlns:p14="http://schemas.microsoft.com/office/powerpoint/2010/main" val="4189767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F4E52-D797-3B2E-B67C-358EE3BC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CA" dirty="0"/>
              <a:t>Comparison of Least popular Movie during Covid(2020-2022) with Pre- Covid(2017-2019)</a:t>
            </a:r>
            <a:br>
              <a:rPr lang="en-CA" dirty="0"/>
            </a:br>
            <a:r>
              <a:rPr lang="en-CA" dirty="0"/>
              <a:t>based on the Budget and Revenue</a:t>
            </a:r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86DFFE4C-7595-E264-80C4-A009DBDA37A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33265" y="2230015"/>
            <a:ext cx="5794311" cy="4422711"/>
          </a:xfrm>
        </p:spPr>
      </p:pic>
      <p:pic>
        <p:nvPicPr>
          <p:cNvPr id="8" name="Content Placeholder 7" descr="Chart&#10;&#10;Description automatically generated">
            <a:extLst>
              <a:ext uri="{FF2B5EF4-FFF2-40B4-BE49-F238E27FC236}">
                <a16:creationId xmlns:a16="http://schemas.microsoft.com/office/drawing/2014/main" id="{13FBC4DA-6D0A-F727-1802-C53D39CCC0C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6000" y="2230016"/>
            <a:ext cx="5968482" cy="4422711"/>
          </a:xfrm>
        </p:spPr>
      </p:pic>
    </p:spTree>
    <p:extLst>
      <p:ext uri="{BB962C8B-B14F-4D97-AF65-F5344CB8AC3E}">
        <p14:creationId xmlns:p14="http://schemas.microsoft.com/office/powerpoint/2010/main" val="4206260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D1C15-9B9A-CD71-FEC0-EC15945E1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CA" dirty="0"/>
              <a:t>World Budget Vs Revenue </a:t>
            </a:r>
            <a:br>
              <a:rPr lang="en-CA" dirty="0"/>
            </a:br>
            <a:r>
              <a:rPr lang="en-CA" dirty="0"/>
              <a:t>for </a:t>
            </a:r>
            <a:br>
              <a:rPr lang="en-CA" dirty="0"/>
            </a:br>
            <a:r>
              <a:rPr lang="en-CA" dirty="0"/>
              <a:t>Covid Vs Pre Covid</a:t>
            </a:r>
          </a:p>
        </p:txBody>
      </p:sp>
      <p:pic>
        <p:nvPicPr>
          <p:cNvPr id="8" name="Content Placeholder 7" descr="Chart, bar chart&#10;&#10;Description automatically generated">
            <a:extLst>
              <a:ext uri="{FF2B5EF4-FFF2-40B4-BE49-F238E27FC236}">
                <a16:creationId xmlns:a16="http://schemas.microsoft.com/office/drawing/2014/main" id="{8C0DB5AC-A1BD-81C5-842D-B3CE08FAFB0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66435" y="2189528"/>
            <a:ext cx="5018629" cy="4295162"/>
          </a:xfrm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3F0313F-1C40-598F-E4DB-654DAA8F66A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984188054"/>
              </p:ext>
            </p:extLst>
          </p:nvPr>
        </p:nvGraphicFramePr>
        <p:xfrm>
          <a:off x="5636294" y="3265430"/>
          <a:ext cx="6289272" cy="2030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6424">
                  <a:extLst>
                    <a:ext uri="{9D8B030D-6E8A-4147-A177-3AD203B41FA5}">
                      <a16:colId xmlns:a16="http://schemas.microsoft.com/office/drawing/2014/main" val="1824909148"/>
                    </a:ext>
                  </a:extLst>
                </a:gridCol>
                <a:gridCol w="2096424">
                  <a:extLst>
                    <a:ext uri="{9D8B030D-6E8A-4147-A177-3AD203B41FA5}">
                      <a16:colId xmlns:a16="http://schemas.microsoft.com/office/drawing/2014/main" val="2453873549"/>
                    </a:ext>
                  </a:extLst>
                </a:gridCol>
                <a:gridCol w="2096424">
                  <a:extLst>
                    <a:ext uri="{9D8B030D-6E8A-4147-A177-3AD203B41FA5}">
                      <a16:colId xmlns:a16="http://schemas.microsoft.com/office/drawing/2014/main" val="304009709"/>
                    </a:ext>
                  </a:extLst>
                </a:gridCol>
              </a:tblGrid>
              <a:tr h="48769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Budget</a:t>
                      </a:r>
                    </a:p>
                    <a:p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Revenue</a:t>
                      </a:r>
                    </a:p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903210"/>
                  </a:ext>
                </a:extLst>
              </a:tr>
              <a:tr h="414820">
                <a:tc>
                  <a:txBody>
                    <a:bodyPr/>
                    <a:lstStyle/>
                    <a:p>
                      <a:r>
                        <a:rPr lang="en-CA"/>
                        <a:t>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2114104"/>
                  </a:ext>
                </a:extLst>
              </a:tr>
              <a:tr h="487695">
                <a:tc>
                  <a:txBody>
                    <a:bodyPr/>
                    <a:lstStyle/>
                    <a:p>
                      <a:r>
                        <a:rPr lang="en-CA"/>
                        <a:t>Covid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$125,645,049,257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$390,295,360,771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358541"/>
                  </a:ext>
                </a:extLst>
              </a:tr>
              <a:tr h="487695">
                <a:tc>
                  <a:txBody>
                    <a:bodyPr/>
                    <a:lstStyle/>
                    <a:p>
                      <a:r>
                        <a:rPr lang="en-CA"/>
                        <a:t>Pre_Covid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$33,847,325,827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$120,838,297,79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8558969"/>
                  </a:ext>
                </a:extLst>
              </a:tr>
            </a:tbl>
          </a:graphicData>
        </a:graphic>
      </p:graphicFrame>
      <p:sp>
        <p:nvSpPr>
          <p:cNvPr id="10" name="Rectangle 1">
            <a:extLst>
              <a:ext uri="{FF2B5EF4-FFF2-40B4-BE49-F238E27FC236}">
                <a16:creationId xmlns:a16="http://schemas.microsoft.com/office/drawing/2014/main" id="{3C2E4AAB-A637-38D1-DC9B-03087B7D0FB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820154" y="2600756"/>
            <a:ext cx="551337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number of movie released before Covid based on TMDB : 3077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number of movie released during Covid based on TMDB : 9690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069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F0740-89B8-BB44-81EF-E62A6F76B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World profit Increasement Percentage </a:t>
            </a:r>
          </a:p>
        </p:txBody>
      </p:sp>
      <p:pic>
        <p:nvPicPr>
          <p:cNvPr id="5" name="Content Placeholder 4" descr="Chart, pie chart&#10;&#10;Description automatically generated">
            <a:extLst>
              <a:ext uri="{FF2B5EF4-FFF2-40B4-BE49-F238E27FC236}">
                <a16:creationId xmlns:a16="http://schemas.microsoft.com/office/drawing/2014/main" id="{FE13A53F-E6B5-4EE5-0832-8C46F34D6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0809" y="2062065"/>
            <a:ext cx="8369558" cy="4637315"/>
          </a:xfrm>
        </p:spPr>
      </p:pic>
    </p:spTree>
    <p:extLst>
      <p:ext uri="{BB962C8B-B14F-4D97-AF65-F5344CB8AC3E}">
        <p14:creationId xmlns:p14="http://schemas.microsoft.com/office/powerpoint/2010/main" val="2112242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417CD-AC92-D912-1F99-77BB08114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CA" dirty="0"/>
              <a:t>World Budget Vs Revenue </a:t>
            </a:r>
            <a:br>
              <a:rPr lang="en-CA" dirty="0"/>
            </a:br>
            <a:r>
              <a:rPr lang="en-CA" dirty="0"/>
              <a:t>for </a:t>
            </a:r>
            <a:br>
              <a:rPr lang="en-CA" dirty="0"/>
            </a:br>
            <a:r>
              <a:rPr lang="en-CA" dirty="0"/>
              <a:t>Covid Vs Pre Covid</a:t>
            </a:r>
          </a:p>
        </p:txBody>
      </p:sp>
      <p:pic>
        <p:nvPicPr>
          <p:cNvPr id="8" name="Content Placeholder 7" descr="Chart, bar chart&#10;&#10;Description automatically generated">
            <a:extLst>
              <a:ext uri="{FF2B5EF4-FFF2-40B4-BE49-F238E27FC236}">
                <a16:creationId xmlns:a16="http://schemas.microsoft.com/office/drawing/2014/main" id="{2E13C70D-3298-1E5F-7421-5626E7B9C0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733" y="2166737"/>
            <a:ext cx="5517390" cy="4138043"/>
          </a:xfrm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37BC521E-5139-2218-C974-4AFCF4AAF410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588500884"/>
              </p:ext>
            </p:extLst>
          </p:nvPr>
        </p:nvGraphicFramePr>
        <p:xfrm>
          <a:off x="6174297" y="2659310"/>
          <a:ext cx="5436066" cy="1854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022">
                  <a:extLst>
                    <a:ext uri="{9D8B030D-6E8A-4147-A177-3AD203B41FA5}">
                      <a16:colId xmlns:a16="http://schemas.microsoft.com/office/drawing/2014/main" val="331456101"/>
                    </a:ext>
                  </a:extLst>
                </a:gridCol>
                <a:gridCol w="1812022">
                  <a:extLst>
                    <a:ext uri="{9D8B030D-6E8A-4147-A177-3AD203B41FA5}">
                      <a16:colId xmlns:a16="http://schemas.microsoft.com/office/drawing/2014/main" val="1764893300"/>
                    </a:ext>
                  </a:extLst>
                </a:gridCol>
                <a:gridCol w="1812022">
                  <a:extLst>
                    <a:ext uri="{9D8B030D-6E8A-4147-A177-3AD203B41FA5}">
                      <a16:colId xmlns:a16="http://schemas.microsoft.com/office/drawing/2014/main" val="3536577536"/>
                    </a:ext>
                  </a:extLst>
                </a:gridCol>
              </a:tblGrid>
              <a:tr h="463647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Budget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03468625"/>
                  </a:ext>
                </a:extLst>
              </a:tr>
              <a:tr h="463647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38930991"/>
                  </a:ext>
                </a:extLst>
              </a:tr>
              <a:tr h="463647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8,277,610,000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17,150,630,000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76292003"/>
                  </a:ext>
                </a:extLst>
              </a:tr>
              <a:tr h="463647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Pre_Covid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1,860,853,000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3,762,185,000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529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0550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61CA5-FB01-A794-A80D-24256FF3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222" y="340340"/>
            <a:ext cx="9624960" cy="1493826"/>
          </a:xfrm>
        </p:spPr>
        <p:txBody>
          <a:bodyPr/>
          <a:lstStyle/>
          <a:p>
            <a:pPr algn="ctr"/>
            <a:r>
              <a:rPr lang="en-CA" dirty="0"/>
              <a:t>Movie Suggestion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CBCB11-18D1-F70D-8189-250B46CFA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946" y="1493240"/>
            <a:ext cx="3070034" cy="1419895"/>
          </a:xfrm>
        </p:spPr>
        <p:txBody>
          <a:bodyPr/>
          <a:lstStyle/>
          <a:p>
            <a:r>
              <a:rPr lang="en-CA" dirty="0"/>
              <a:t>Release Date:16 –Dec -2022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8FD944-FB23-4099-3B35-98331F96ADB6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2B0136-F898-C0ED-0AE1-DFDAA97F46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/>
              <a:t>Name: </a:t>
            </a:r>
            <a:r>
              <a:rPr lang="en-CA" dirty="0" err="1"/>
              <a:t>Sniper.White</a:t>
            </a:r>
            <a:r>
              <a:rPr lang="en-CA" dirty="0"/>
              <a:t> Raven (</a:t>
            </a:r>
            <a:r>
              <a:rPr lang="en-CA" dirty="0" err="1"/>
              <a:t>Ukranian</a:t>
            </a:r>
            <a:r>
              <a:rPr lang="en-CA" dirty="0"/>
              <a:t>)</a:t>
            </a:r>
          </a:p>
          <a:p>
            <a:r>
              <a:rPr lang="en-CA" sz="1000" dirty="0"/>
              <a:t>Release Date: Aug 24 2022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1F67DC-2DA4-AD0F-CF7C-7824171DD4D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BCA5105-3E9F-4BDA-CB0E-3B031D3774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24156" y="1711354"/>
            <a:ext cx="3070025" cy="1201781"/>
          </a:xfrm>
        </p:spPr>
        <p:txBody>
          <a:bodyPr/>
          <a:lstStyle/>
          <a:p>
            <a:r>
              <a:rPr lang="en-CA" dirty="0"/>
              <a:t>R.I.P.D.2:Rise of the Damned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8C6E0E-74A6-60EF-DF2F-766EE36BE809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3BCAC999-F6A7-969E-3E3B-F886BABD0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422" y="3022672"/>
            <a:ext cx="3049701" cy="3494988"/>
          </a:xfrm>
          <a:prstGeom prst="rect">
            <a:avLst/>
          </a:prstGeom>
        </p:spPr>
      </p:pic>
      <p:pic>
        <p:nvPicPr>
          <p:cNvPr id="12" name="Picture 11" descr="A picture containing website&#10;&#10;Description automatically generated">
            <a:extLst>
              <a:ext uri="{FF2B5EF4-FFF2-40B4-BE49-F238E27FC236}">
                <a16:creationId xmlns:a16="http://schemas.microsoft.com/office/drawing/2014/main" id="{7A399F71-7BA7-46A9-1ECA-455A82FA1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025" y="3022672"/>
            <a:ext cx="3049702" cy="3494988"/>
          </a:xfrm>
          <a:prstGeom prst="rect">
            <a:avLst/>
          </a:prstGeom>
        </p:spPr>
      </p:pic>
      <p:pic>
        <p:nvPicPr>
          <p:cNvPr id="14" name="Picture 13" descr="Website&#10;&#10;Description automatically generated with medium confidence">
            <a:extLst>
              <a:ext uri="{FF2B5EF4-FFF2-40B4-BE49-F238E27FC236}">
                <a16:creationId xmlns:a16="http://schemas.microsoft.com/office/drawing/2014/main" id="{68E1F983-0B3B-16CA-DA81-05016B76C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4711" y="3022671"/>
            <a:ext cx="3135480" cy="349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4635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661B-F2A2-00AC-9C51-B3BDCCF9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444504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Popularity vs Country – Pre-covid vs After Covid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29A80-F62D-9A94-1915-1041880D78D7}"/>
              </a:ext>
            </a:extLst>
          </p:cNvPr>
          <p:cNvSpPr txBox="1"/>
          <p:nvPr/>
        </p:nvSpPr>
        <p:spPr>
          <a:xfrm>
            <a:off x="6170888" y="4156928"/>
            <a:ext cx="46386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5BD34-5EF9-9447-85C8-5C0A8B5CF098}"/>
              </a:ext>
            </a:extLst>
          </p:cNvPr>
          <p:cNvSpPr txBox="1"/>
          <p:nvPr/>
        </p:nvSpPr>
        <p:spPr>
          <a:xfrm>
            <a:off x="2790908" y="27829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F3BC387-C8A1-6928-1060-69148AA0B5E9}"/>
              </a:ext>
            </a:extLst>
          </p:cNvPr>
          <p:cNvGrpSpPr/>
          <p:nvPr/>
        </p:nvGrpSpPr>
        <p:grpSpPr>
          <a:xfrm>
            <a:off x="74887" y="2410660"/>
            <a:ext cx="5831212" cy="4215809"/>
            <a:chOff x="0" y="2333625"/>
            <a:chExt cx="6318816" cy="4524375"/>
          </a:xfrm>
        </p:grpSpPr>
        <p:pic>
          <p:nvPicPr>
            <p:cNvPr id="4" name="Picture 3" descr="Chart, pie chart&#10;&#10;Description automatically generated">
              <a:extLst>
                <a:ext uri="{FF2B5EF4-FFF2-40B4-BE49-F238E27FC236}">
                  <a16:creationId xmlns:a16="http://schemas.microsoft.com/office/drawing/2014/main" id="{6B2CF456-BDA9-17A5-CC66-88C134FD7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333625"/>
              <a:ext cx="6318816" cy="452437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6F520CB-A0D4-1101-7335-AA0E844CB951}"/>
                </a:ext>
              </a:extLst>
            </p:cNvPr>
            <p:cNvSpPr txBox="1"/>
            <p:nvPr/>
          </p:nvSpPr>
          <p:spPr>
            <a:xfrm>
              <a:off x="271463" y="2590800"/>
              <a:ext cx="144303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Pre-covid</a:t>
              </a:r>
              <a:endParaRPr lang="en-CA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Picture 11" descr="Chart, pie chart&#10;&#10;Description automatically generated">
            <a:extLst>
              <a:ext uri="{FF2B5EF4-FFF2-40B4-BE49-F238E27FC236}">
                <a16:creationId xmlns:a16="http://schemas.microsoft.com/office/drawing/2014/main" id="{17F3568C-F0C6-F968-A3F9-1991CCCC8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901" y="2410660"/>
            <a:ext cx="5831212" cy="42158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5D439E1-2C6A-5EEC-EDB7-7E6E4DFA9A94}"/>
              </a:ext>
            </a:extLst>
          </p:cNvPr>
          <p:cNvSpPr txBox="1"/>
          <p:nvPr/>
        </p:nvSpPr>
        <p:spPr>
          <a:xfrm>
            <a:off x="6374081" y="2650295"/>
            <a:ext cx="1503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After Covid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357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661B-F2A2-00AC-9C51-B3BDCCF9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6901579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Popularity vs Genre - Pre-covid vs After Covid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29A80-F62D-9A94-1915-1041880D78D7}"/>
              </a:ext>
            </a:extLst>
          </p:cNvPr>
          <p:cNvSpPr txBox="1"/>
          <p:nvPr/>
        </p:nvSpPr>
        <p:spPr>
          <a:xfrm>
            <a:off x="6170888" y="4156928"/>
            <a:ext cx="46386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5BD34-5EF9-9447-85C8-5C0A8B5CF098}"/>
              </a:ext>
            </a:extLst>
          </p:cNvPr>
          <p:cNvSpPr txBox="1"/>
          <p:nvPr/>
        </p:nvSpPr>
        <p:spPr>
          <a:xfrm>
            <a:off x="2790908" y="27829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96AAC6DA-7974-575B-0985-10AEDEA06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738" y="2087463"/>
            <a:ext cx="5193802" cy="4672593"/>
          </a:xfrm>
          <a:prstGeom prst="rect">
            <a:avLst/>
          </a:prstGeom>
        </p:spPr>
      </p:pic>
      <p:pic>
        <p:nvPicPr>
          <p:cNvPr id="13" name="Picture 12" descr="Chart, histogram&#10;&#10;Description automatically generated">
            <a:extLst>
              <a:ext uri="{FF2B5EF4-FFF2-40B4-BE49-F238E27FC236}">
                <a16:creationId xmlns:a16="http://schemas.microsoft.com/office/drawing/2014/main" id="{3F6BEB06-3D5B-46B7-78B9-78B081EEB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699" y="2102353"/>
            <a:ext cx="5193802" cy="46725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58130B-E203-6390-D069-A5069439369F}"/>
              </a:ext>
            </a:extLst>
          </p:cNvPr>
          <p:cNvSpPr txBox="1"/>
          <p:nvPr/>
        </p:nvSpPr>
        <p:spPr>
          <a:xfrm>
            <a:off x="2420902" y="2185517"/>
            <a:ext cx="1331682" cy="3441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Pre-covid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6B5EDE-1E18-E1C1-2F48-FDED32A9F24E}"/>
              </a:ext>
            </a:extLst>
          </p:cNvPr>
          <p:cNvSpPr txBox="1"/>
          <p:nvPr/>
        </p:nvSpPr>
        <p:spPr>
          <a:xfrm>
            <a:off x="8490225" y="2185517"/>
            <a:ext cx="1577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After Covid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05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BCC0-7164-25D8-4920-E9DB17566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71" y="2336873"/>
            <a:ext cx="9646111" cy="22617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Evaluated data from The Movie Database (TMBD), Open Movie </a:t>
            </a:r>
            <a:r>
              <a:rPr lang="en-US" dirty="0" err="1"/>
              <a:t>Databse</a:t>
            </a:r>
            <a:r>
              <a:rPr lang="en-US" dirty="0"/>
              <a:t> (OMDB) and </a:t>
            </a:r>
            <a:r>
              <a:rPr lang="en-US" dirty="0" err="1"/>
              <a:t>TVMaze</a:t>
            </a:r>
            <a:r>
              <a:rPr lang="en-US" dirty="0"/>
              <a:t> was evaluated.</a:t>
            </a:r>
          </a:p>
          <a:p>
            <a:r>
              <a:rPr lang="en-US" dirty="0"/>
              <a:t>The data was sourced from The Movie Database (TMDB) using their API (https://www.themoviedb.org/).</a:t>
            </a:r>
          </a:p>
          <a:p>
            <a:r>
              <a:rPr lang="en-US" dirty="0"/>
              <a:t>The data consists of all movies with budget data in the years 2017-2022.  The complete data set has 15 columns and 15574 rows.</a:t>
            </a:r>
          </a:p>
          <a:p>
            <a:r>
              <a:rPr lang="en-US" dirty="0"/>
              <a:t>The fields collected are as follows:</a:t>
            </a:r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2A56F84-A796-73F2-54F2-F603161436DF}"/>
              </a:ext>
            </a:extLst>
          </p:cNvPr>
          <p:cNvSpPr txBox="1">
            <a:spLocks/>
          </p:cNvSpPr>
          <p:nvPr/>
        </p:nvSpPr>
        <p:spPr>
          <a:xfrm>
            <a:off x="648070" y="4465468"/>
            <a:ext cx="9646111" cy="1908701"/>
          </a:xfrm>
          <a:prstGeom prst="rect">
            <a:avLst/>
          </a:prstGeom>
        </p:spPr>
        <p:txBody>
          <a:bodyPr vert="horz" lIns="91440" tIns="45720" rIns="91440" bIns="45720" numCol="2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TMDB ID</a:t>
            </a:r>
          </a:p>
          <a:p>
            <a:pPr lvl="1"/>
            <a:r>
              <a:rPr lang="en-US" dirty="0"/>
              <a:t>Original Title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Popularity</a:t>
            </a:r>
          </a:p>
          <a:p>
            <a:pPr lvl="1"/>
            <a:r>
              <a:rPr lang="en-US" dirty="0"/>
              <a:t>Release Date</a:t>
            </a:r>
          </a:p>
          <a:p>
            <a:pPr lvl="1"/>
            <a:r>
              <a:rPr lang="en-US" dirty="0"/>
              <a:t>Title</a:t>
            </a:r>
          </a:p>
          <a:p>
            <a:pPr lvl="1"/>
            <a:r>
              <a:rPr lang="en-US" dirty="0"/>
              <a:t>Vote Average</a:t>
            </a:r>
          </a:p>
          <a:p>
            <a:pPr lvl="1"/>
            <a:r>
              <a:rPr lang="en-US" dirty="0"/>
              <a:t>Vote Count</a:t>
            </a:r>
          </a:p>
          <a:p>
            <a:pPr lvl="1"/>
            <a:r>
              <a:rPr lang="en-US" dirty="0"/>
              <a:t>Budget</a:t>
            </a:r>
          </a:p>
          <a:p>
            <a:pPr lvl="1"/>
            <a:r>
              <a:rPr lang="en-US" dirty="0"/>
              <a:t>Revenue</a:t>
            </a:r>
          </a:p>
          <a:p>
            <a:pPr lvl="1"/>
            <a:r>
              <a:rPr lang="en-US" dirty="0"/>
              <a:t>Country</a:t>
            </a:r>
          </a:p>
          <a:p>
            <a:pPr lvl="1"/>
            <a:r>
              <a:rPr lang="en-US" dirty="0"/>
              <a:t>Original Language</a:t>
            </a:r>
          </a:p>
          <a:p>
            <a:pPr lvl="1"/>
            <a:r>
              <a:rPr lang="en-US" dirty="0"/>
              <a:t>Genre</a:t>
            </a:r>
          </a:p>
          <a:p>
            <a:pPr lvl="1"/>
            <a:r>
              <a:rPr lang="en-US" dirty="0"/>
              <a:t>IMDB ID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348FA3A-0AB7-AF42-B3BF-664C8670D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en-US" sz="3600" dirty="0"/>
              <a:t>The dataset:  2017 - 2022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452212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661B-F2A2-00AC-9C51-B3BDCCF9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5728"/>
            <a:ext cx="4628279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Popularity vs Budget - </a:t>
            </a:r>
            <a:r>
              <a:rPr lang="en-US" sz="2400" dirty="0" err="1">
                <a:solidFill>
                  <a:srgbClr val="FFFFFF"/>
                </a:solidFill>
              </a:rPr>
              <a:t>Precovid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29A80-F62D-9A94-1915-1041880D78D7}"/>
              </a:ext>
            </a:extLst>
          </p:cNvPr>
          <p:cNvSpPr txBox="1"/>
          <p:nvPr/>
        </p:nvSpPr>
        <p:spPr>
          <a:xfrm>
            <a:off x="6170888" y="4156928"/>
            <a:ext cx="46386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5BD34-5EF9-9447-85C8-5C0A8B5CF098}"/>
              </a:ext>
            </a:extLst>
          </p:cNvPr>
          <p:cNvSpPr txBox="1"/>
          <p:nvPr/>
        </p:nvSpPr>
        <p:spPr>
          <a:xfrm>
            <a:off x="2790908" y="27829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67AF79-CF86-92D2-76D6-08D38E24222F}"/>
              </a:ext>
            </a:extLst>
          </p:cNvPr>
          <p:cNvSpPr txBox="1"/>
          <p:nvPr/>
        </p:nvSpPr>
        <p:spPr>
          <a:xfrm>
            <a:off x="24088" y="3340220"/>
            <a:ext cx="6146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correlation between both factors is 0.52</a:t>
            </a:r>
          </a:p>
          <a:p>
            <a:r>
              <a:rPr lang="en-US" dirty="0"/>
              <a:t>The r-squared is: 0.2668004891145089</a:t>
            </a:r>
            <a:endParaRPr lang="en-CA" dirty="0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CC06D04B-9B0E-B874-00BA-469AC750C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071" y="1259608"/>
            <a:ext cx="7290929" cy="559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576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661B-F2A2-00AC-9C51-B3BDCCF9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5728"/>
            <a:ext cx="4628279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Popularity vs Budget - Covid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29A80-F62D-9A94-1915-1041880D78D7}"/>
              </a:ext>
            </a:extLst>
          </p:cNvPr>
          <p:cNvSpPr txBox="1"/>
          <p:nvPr/>
        </p:nvSpPr>
        <p:spPr>
          <a:xfrm>
            <a:off x="6170888" y="4156928"/>
            <a:ext cx="46386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5BD34-5EF9-9447-85C8-5C0A8B5CF098}"/>
              </a:ext>
            </a:extLst>
          </p:cNvPr>
          <p:cNvSpPr txBox="1"/>
          <p:nvPr/>
        </p:nvSpPr>
        <p:spPr>
          <a:xfrm>
            <a:off x="2790908" y="27829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A76222-E572-4A72-8A11-42E34649C20D}"/>
              </a:ext>
            </a:extLst>
          </p:cNvPr>
          <p:cNvSpPr txBox="1"/>
          <p:nvPr/>
        </p:nvSpPr>
        <p:spPr>
          <a:xfrm>
            <a:off x="-97761" y="3382546"/>
            <a:ext cx="6146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correlation between both factors is 0.44</a:t>
            </a:r>
          </a:p>
          <a:p>
            <a:r>
              <a:rPr lang="en-US" dirty="0"/>
              <a:t>The r-squared is: 0.1972348316534791</a:t>
            </a:r>
            <a:endParaRPr lang="en-CA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A5DB759D-0E26-8850-51A7-E7FFEAC37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925" y="1149515"/>
            <a:ext cx="7458075" cy="572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254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661B-F2A2-00AC-9C51-B3BDCCF9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5728"/>
            <a:ext cx="4628279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Revenue vs Budget - </a:t>
            </a:r>
            <a:r>
              <a:rPr lang="en-US" sz="2400" dirty="0" err="1">
                <a:solidFill>
                  <a:srgbClr val="FFFFFF"/>
                </a:solidFill>
              </a:rPr>
              <a:t>Precovid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29A80-F62D-9A94-1915-1041880D78D7}"/>
              </a:ext>
            </a:extLst>
          </p:cNvPr>
          <p:cNvSpPr txBox="1"/>
          <p:nvPr/>
        </p:nvSpPr>
        <p:spPr>
          <a:xfrm>
            <a:off x="6170888" y="4156928"/>
            <a:ext cx="46386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5BD34-5EF9-9447-85C8-5C0A8B5CF098}"/>
              </a:ext>
            </a:extLst>
          </p:cNvPr>
          <p:cNvSpPr txBox="1"/>
          <p:nvPr/>
        </p:nvSpPr>
        <p:spPr>
          <a:xfrm>
            <a:off x="2790908" y="27829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67AF79-CF86-92D2-76D6-08D38E24222F}"/>
              </a:ext>
            </a:extLst>
          </p:cNvPr>
          <p:cNvSpPr txBox="1"/>
          <p:nvPr/>
        </p:nvSpPr>
        <p:spPr>
          <a:xfrm>
            <a:off x="24088" y="3340220"/>
            <a:ext cx="6146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correlation between both factors is 0.53</a:t>
            </a:r>
          </a:p>
          <a:p>
            <a:r>
              <a:rPr lang="en-US" dirty="0"/>
              <a:t>The r-squared is: 0.28174111564286397</a:t>
            </a:r>
            <a:endParaRPr lang="en-CA" dirty="0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DFE0902F-D495-839A-BCA0-4D35A78F3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100" y="848162"/>
            <a:ext cx="7454900" cy="600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464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661B-F2A2-00AC-9C51-B3BDCCF9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5728"/>
            <a:ext cx="4628279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Revenue vs Budget - Covid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29A80-F62D-9A94-1915-1041880D78D7}"/>
              </a:ext>
            </a:extLst>
          </p:cNvPr>
          <p:cNvSpPr txBox="1"/>
          <p:nvPr/>
        </p:nvSpPr>
        <p:spPr>
          <a:xfrm>
            <a:off x="6170888" y="4156928"/>
            <a:ext cx="46386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5BD34-5EF9-9447-85C8-5C0A8B5CF098}"/>
              </a:ext>
            </a:extLst>
          </p:cNvPr>
          <p:cNvSpPr txBox="1"/>
          <p:nvPr/>
        </p:nvSpPr>
        <p:spPr>
          <a:xfrm>
            <a:off x="2790908" y="27829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CD8AFE09-66A5-8D5E-9B7C-364C3BFD4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742" y="838200"/>
            <a:ext cx="7467258" cy="6019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A547EB-842E-8A14-D002-182289D446D7}"/>
              </a:ext>
            </a:extLst>
          </p:cNvPr>
          <p:cNvSpPr txBox="1"/>
          <p:nvPr/>
        </p:nvSpPr>
        <p:spPr>
          <a:xfrm>
            <a:off x="0" y="3382546"/>
            <a:ext cx="6146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correlation between both factors is 0.49</a:t>
            </a:r>
          </a:p>
          <a:p>
            <a:r>
              <a:rPr lang="en-US" dirty="0"/>
              <a:t>The r-squared is: 0.24269861129236264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23612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BCC0-7164-25D8-4920-E9DB17566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71" y="2336873"/>
            <a:ext cx="9646111" cy="3862960"/>
          </a:xfrm>
        </p:spPr>
        <p:txBody>
          <a:bodyPr>
            <a:normAutofit/>
          </a:bodyPr>
          <a:lstStyle/>
          <a:p>
            <a:r>
              <a:rPr lang="en-US" dirty="0"/>
              <a:t>Does budget affect popularity?</a:t>
            </a:r>
          </a:p>
          <a:p>
            <a:r>
              <a:rPr lang="en-US" dirty="0"/>
              <a:t>Does the Country of Origin affect popularity?  Does Language?</a:t>
            </a:r>
          </a:p>
          <a:p>
            <a:r>
              <a:rPr lang="en-US" dirty="0"/>
              <a:t>Does director or cast affect the popularity?</a:t>
            </a:r>
          </a:p>
          <a:p>
            <a:r>
              <a:rPr lang="en-US" dirty="0"/>
              <a:t>Which countries produce the most content?</a:t>
            </a:r>
          </a:p>
          <a:p>
            <a:r>
              <a:rPr lang="en-US" dirty="0"/>
              <a:t>Which genre produces the most popular shows?</a:t>
            </a:r>
          </a:p>
          <a:p>
            <a:r>
              <a:rPr lang="en-US" dirty="0"/>
              <a:t>Is there a difference in what/how much is produced pre &amp; post Covid?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348FA3A-0AB7-AF42-B3BF-664C8670D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en-US" sz="3600" dirty="0"/>
              <a:t>Initial </a:t>
            </a:r>
            <a:r>
              <a:rPr lang="en-US" dirty="0"/>
              <a:t>Questions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2758122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2CCF2-2957-2912-8FF6-C890C1B4A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91922-92B5-2600-6E43-23EBCB21D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is popularity calculated?</a:t>
            </a:r>
          </a:p>
          <a:p>
            <a:pPr lvl="1"/>
            <a:r>
              <a:rPr lang="en-US" dirty="0"/>
              <a:t>Number of votes for the day</a:t>
            </a:r>
          </a:p>
          <a:p>
            <a:pPr lvl="1"/>
            <a:r>
              <a:rPr lang="en-US" dirty="0"/>
              <a:t>Number of views for the day</a:t>
            </a:r>
          </a:p>
          <a:p>
            <a:pPr lvl="1"/>
            <a:r>
              <a:rPr lang="en-US" dirty="0"/>
              <a:t>Number of users who marked it as a "</a:t>
            </a:r>
            <a:r>
              <a:rPr lang="en-US" dirty="0" err="1"/>
              <a:t>favourite</a:t>
            </a:r>
            <a:r>
              <a:rPr lang="en-US" dirty="0"/>
              <a:t>" for the day</a:t>
            </a:r>
          </a:p>
          <a:p>
            <a:pPr lvl="1"/>
            <a:r>
              <a:rPr lang="en-US" dirty="0"/>
              <a:t>Number of users who added it to their "watchlist" for the day</a:t>
            </a:r>
          </a:p>
          <a:p>
            <a:pPr lvl="1"/>
            <a:r>
              <a:rPr lang="en-US" dirty="0"/>
              <a:t>Release date</a:t>
            </a:r>
          </a:p>
          <a:p>
            <a:pPr lvl="1"/>
            <a:r>
              <a:rPr lang="en-US" dirty="0"/>
              <a:t>Number of total votes</a:t>
            </a:r>
          </a:p>
          <a:p>
            <a:pPr lvl="1"/>
            <a:r>
              <a:rPr lang="en-US" dirty="0"/>
              <a:t>Previous days score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31000">
              <a:schemeClr val="bg2">
                <a:shade val="100000"/>
                <a:hueMod val="100000"/>
                <a:satMod val="110000"/>
                <a:lumMod val="130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7" name="Group 2056">
            <a:extLst>
              <a:ext uri="{FF2B5EF4-FFF2-40B4-BE49-F238E27FC236}">
                <a16:creationId xmlns:a16="http://schemas.microsoft.com/office/drawing/2014/main" id="{FF508BC2-D0E6-462C-8817-CF53BC4DE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058" name="Rectangle 2057">
              <a:extLst>
                <a:ext uri="{FF2B5EF4-FFF2-40B4-BE49-F238E27FC236}">
                  <a16:creationId xmlns:a16="http://schemas.microsoft.com/office/drawing/2014/main" id="{545E99BE-4C07-4385-A20F-E6878FCB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9" name="Picture 2058">
              <a:extLst>
                <a:ext uri="{FF2B5EF4-FFF2-40B4-BE49-F238E27FC236}">
                  <a16:creationId xmlns:a16="http://schemas.microsoft.com/office/drawing/2014/main" id="{808CE3CF-ACF3-4369-AC4C-5F9ADE71E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B76622F9-95FA-4AAD-9498-8E3D6C96A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002377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63" name="Picture 2062">
            <a:extLst>
              <a:ext uri="{FF2B5EF4-FFF2-40B4-BE49-F238E27FC236}">
                <a16:creationId xmlns:a16="http://schemas.microsoft.com/office/drawing/2014/main" id="{DFD6E812-7831-40CE-93CF-E0EBB8521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040880" cy="202738"/>
          </a:xfrm>
          <a:prstGeom prst="rect">
            <a:avLst/>
          </a:prstGeom>
        </p:spPr>
      </p:pic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8ED68962-48E3-75B7-D578-485D89FD71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440777" y="3480697"/>
            <a:ext cx="2663758" cy="3226958"/>
          </a:xfr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15776DA-1B24-08D6-DFF5-0B5DFEE34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639" y="3474427"/>
            <a:ext cx="2815174" cy="3251315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4C843CE1-B7B7-4C39-ABAB-2E4E2B1299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353" y="3474427"/>
            <a:ext cx="3063997" cy="3245048"/>
          </a:xfrm>
          <a:prstGeom prst="rect">
            <a:avLst/>
          </a:prstGeom>
        </p:spPr>
      </p:pic>
      <p:pic>
        <p:nvPicPr>
          <p:cNvPr id="12" name="Picture 11" descr="Chart, bar chart&#10;&#10;Description automatically generated">
            <a:extLst>
              <a:ext uri="{FF2B5EF4-FFF2-40B4-BE49-F238E27FC236}">
                <a16:creationId xmlns:a16="http://schemas.microsoft.com/office/drawing/2014/main" id="{BEE6BCB3-5E3A-3C66-3390-2172F0DB2F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2878" y="132258"/>
            <a:ext cx="2701657" cy="3245047"/>
          </a:xfrm>
          <a:prstGeom prst="rect">
            <a:avLst/>
          </a:prstGeom>
        </p:spPr>
      </p:pic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D8C9F297-7DC4-C33C-43A3-7C47A5C041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19639" y="138526"/>
            <a:ext cx="2815174" cy="3245048"/>
          </a:xfrm>
          <a:prstGeom prst="rect">
            <a:avLst/>
          </a:prstGeom>
        </p:spPr>
      </p:pic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81B7AC6A-E8C0-BB51-C3AF-991C052F3E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71353" y="132258"/>
            <a:ext cx="3080221" cy="32450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DE59FC8-FBD6-BC11-E06E-CF898FC4C186}"/>
              </a:ext>
            </a:extLst>
          </p:cNvPr>
          <p:cNvSpPr txBox="1"/>
          <p:nvPr/>
        </p:nvSpPr>
        <p:spPr>
          <a:xfrm>
            <a:off x="85479" y="790378"/>
            <a:ext cx="358014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Top 5 Popular Movies       </a:t>
            </a:r>
          </a:p>
          <a:p>
            <a:r>
              <a:rPr lang="en-US" sz="2600" dirty="0"/>
              <a:t>       2017-2022</a:t>
            </a:r>
            <a:endParaRPr lang="en-CA" sz="2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3C72E2-2347-B428-1023-7CB4D72021A8}"/>
              </a:ext>
            </a:extLst>
          </p:cNvPr>
          <p:cNvSpPr txBox="1"/>
          <p:nvPr/>
        </p:nvSpPr>
        <p:spPr>
          <a:xfrm>
            <a:off x="138130" y="2417219"/>
            <a:ext cx="33823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Movies which are             consistently in Top 5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Adams family 2017-2021.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the Grinch stole Christmas 2017-2020.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Black Panther 2018-2020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Black Adam is leading in year 2022.</a:t>
            </a:r>
          </a:p>
        </p:txBody>
      </p:sp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C23B-7660-9F66-7B3D-8BAA62A23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Movies Produced Before and After Covid-19</a:t>
            </a:r>
            <a:endParaRPr lang="en-CA" dirty="0"/>
          </a:p>
        </p:txBody>
      </p:sp>
      <p:pic>
        <p:nvPicPr>
          <p:cNvPr id="8" name="Content Placeholder 7" descr="Chart, bar chart&#10;&#10;Description automatically generated">
            <a:extLst>
              <a:ext uri="{FF2B5EF4-FFF2-40B4-BE49-F238E27FC236}">
                <a16:creationId xmlns:a16="http://schemas.microsoft.com/office/drawing/2014/main" id="{D92F63FB-F4B1-A42B-B7DD-75B74E7860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flipH="1">
            <a:off x="10294938" y="5829350"/>
            <a:ext cx="104775" cy="85626"/>
          </a:xfrm>
        </p:spPr>
      </p:pic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02FC23CA-5FBB-23DC-3826-09AF040DE1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894020" y="2206073"/>
            <a:ext cx="4433545" cy="3623277"/>
          </a:xfr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6809B542-B89D-5E3E-BB69-40BF270D9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165" y="2206073"/>
            <a:ext cx="4433545" cy="36232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C25CDD-F08D-43EA-4730-42A8DB141485}"/>
              </a:ext>
            </a:extLst>
          </p:cNvPr>
          <p:cNvSpPr txBox="1"/>
          <p:nvPr/>
        </p:nvSpPr>
        <p:spPr>
          <a:xfrm>
            <a:off x="7246824" y="5880470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Movies Produced After Covid -19</a:t>
            </a:r>
          </a:p>
          <a:p>
            <a:r>
              <a:rPr lang="en-US" dirty="0"/>
              <a:t>     From Year 2020-2022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4E6B20-D983-428E-7025-427FC55A8281}"/>
              </a:ext>
            </a:extLst>
          </p:cNvPr>
          <p:cNvSpPr txBox="1"/>
          <p:nvPr/>
        </p:nvSpPr>
        <p:spPr>
          <a:xfrm>
            <a:off x="1640598" y="5872163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Movies Produced Before Covid -19</a:t>
            </a:r>
          </a:p>
          <a:p>
            <a:r>
              <a:rPr lang="en-US" dirty="0"/>
              <a:t>     From Year 2020-2022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8658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11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5" name="Picture 13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36" name="Picture 15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37" name="Rectangle 17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19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9" name="Picture 21">
            <a:extLst>
              <a:ext uri="{FF2B5EF4-FFF2-40B4-BE49-F238E27FC236}">
                <a16:creationId xmlns:a16="http://schemas.microsoft.com/office/drawing/2014/main" id="{B3F9E774-F054-4892-8E69-C76B2C854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40" name="Picture 23">
            <a:extLst>
              <a:ext uri="{FF2B5EF4-FFF2-40B4-BE49-F238E27FC236}">
                <a16:creationId xmlns:a16="http://schemas.microsoft.com/office/drawing/2014/main" id="{BEF6A099-2A38-4C66-88FF-FDBCB564E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1" name="Rectangle 25">
            <a:extLst>
              <a:ext uri="{FF2B5EF4-FFF2-40B4-BE49-F238E27FC236}">
                <a16:creationId xmlns:a16="http://schemas.microsoft.com/office/drawing/2014/main" id="{D0D98427-7B26-46E2-93FE-CB8CD385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7">
            <a:extLst>
              <a:ext uri="{FF2B5EF4-FFF2-40B4-BE49-F238E27FC236}">
                <a16:creationId xmlns:a16="http://schemas.microsoft.com/office/drawing/2014/main" id="{B15A4233-F980-4EF6-B2C0-D7C63E752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C661B-F2A2-00AC-9C51-B3BDCCF9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Movies Produced in Most Languages.</a:t>
            </a:r>
          </a:p>
        </p:txBody>
      </p:sp>
      <p:pic>
        <p:nvPicPr>
          <p:cNvPr id="43" name="Picture 29">
            <a:extLst>
              <a:ext uri="{FF2B5EF4-FFF2-40B4-BE49-F238E27FC236}">
                <a16:creationId xmlns:a16="http://schemas.microsoft.com/office/drawing/2014/main" id="{3B7E3E62-AACE-4D18-93B3-B4C452E28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81123C-4BD1-AD2F-69A2-B2EC4D8242CE}"/>
              </a:ext>
            </a:extLst>
          </p:cNvPr>
          <p:cNvSpPr txBox="1"/>
          <p:nvPr/>
        </p:nvSpPr>
        <p:spPr>
          <a:xfrm>
            <a:off x="752527" y="2317806"/>
            <a:ext cx="2223112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English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German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French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Spanish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Portuguese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Tamil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Korean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Italian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Chinese</a:t>
            </a:r>
          </a:p>
        </p:txBody>
      </p:sp>
      <p:sp useBgFill="1">
        <p:nvSpPr>
          <p:cNvPr id="44" name="Rectangle 31">
            <a:extLst>
              <a:ext uri="{FF2B5EF4-FFF2-40B4-BE49-F238E27FC236}">
                <a16:creationId xmlns:a16="http://schemas.microsoft.com/office/drawing/2014/main" id="{421B5709-714B-4EA8-8C75-C105D9B4D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24D98F5E-D39A-1D04-0A3C-73B53793AD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2914" y="1173933"/>
            <a:ext cx="6213170" cy="5018724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229A80-F62D-9A94-1915-1041880D78D7}"/>
              </a:ext>
            </a:extLst>
          </p:cNvPr>
          <p:cNvSpPr txBox="1"/>
          <p:nvPr/>
        </p:nvSpPr>
        <p:spPr>
          <a:xfrm>
            <a:off x="6170888" y="4156928"/>
            <a:ext cx="46386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5BD34-5EF9-9447-85C8-5C0A8B5CF098}"/>
              </a:ext>
            </a:extLst>
          </p:cNvPr>
          <p:cNvSpPr txBox="1"/>
          <p:nvPr/>
        </p:nvSpPr>
        <p:spPr>
          <a:xfrm>
            <a:off x="2790908" y="27829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835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73348-B0E3-12D0-B17F-F4C51F6EC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CA" dirty="0"/>
              <a:t>Comparison of Most popular Movie during Covid(2020-2022) with Pre- Covid(2017-2019)</a:t>
            </a:r>
            <a:br>
              <a:rPr lang="en-CA" dirty="0"/>
            </a:br>
            <a:endParaRPr lang="en-CA" dirty="0"/>
          </a:p>
        </p:txBody>
      </p:sp>
      <p:pic>
        <p:nvPicPr>
          <p:cNvPr id="6" name="Content Placeholder 5" descr="Chart, pie chart&#10;&#10;Description automatically generated">
            <a:extLst>
              <a:ext uri="{FF2B5EF4-FFF2-40B4-BE49-F238E27FC236}">
                <a16:creationId xmlns:a16="http://schemas.microsoft.com/office/drawing/2014/main" id="{8284E028-1EA8-D3D2-9A4E-CA4987AAF7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987420"/>
            <a:ext cx="5756988" cy="4870580"/>
          </a:xfrm>
        </p:spPr>
      </p:pic>
      <p:pic>
        <p:nvPicPr>
          <p:cNvPr id="12" name="Content Placeholder 11" descr="Chart, pie chart&#10;&#10;Description automatically generated">
            <a:extLst>
              <a:ext uri="{FF2B5EF4-FFF2-40B4-BE49-F238E27FC236}">
                <a16:creationId xmlns:a16="http://schemas.microsoft.com/office/drawing/2014/main" id="{2C01FB36-45D4-6F57-9842-A13466A69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756988" y="1987421"/>
            <a:ext cx="6435012" cy="4870580"/>
          </a:xfrm>
        </p:spPr>
      </p:pic>
    </p:spTree>
    <p:extLst>
      <p:ext uri="{BB962C8B-B14F-4D97-AF65-F5344CB8AC3E}">
        <p14:creationId xmlns:p14="http://schemas.microsoft.com/office/powerpoint/2010/main" val="715472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7E13B-D037-764B-A250-79591CB00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586287"/>
            <a:ext cx="9613861" cy="1475778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/>
              <a:t>Comparison of Most popular Movie during Covid(2020-2022) with Pre- Covid(2017-2019)</a:t>
            </a:r>
            <a:br>
              <a:rPr lang="en-CA" dirty="0"/>
            </a:br>
            <a:r>
              <a:rPr lang="en-CA" dirty="0"/>
              <a:t>based on the origin Country </a:t>
            </a:r>
          </a:p>
        </p:txBody>
      </p:sp>
      <p:pic>
        <p:nvPicPr>
          <p:cNvPr id="6" name="Content Placeholder 5" descr="Chart, pie chart&#10;&#10;Description automatically generated">
            <a:extLst>
              <a:ext uri="{FF2B5EF4-FFF2-40B4-BE49-F238E27FC236}">
                <a16:creationId xmlns:a16="http://schemas.microsoft.com/office/drawing/2014/main" id="{BD2A3C6E-E6D2-50F1-3307-CB2FB28BDB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2062065"/>
            <a:ext cx="5738327" cy="4795935"/>
          </a:xfrm>
        </p:spPr>
      </p:pic>
      <p:pic>
        <p:nvPicPr>
          <p:cNvPr id="8" name="Content Placeholder 7" descr="Chart, pie chart&#10;&#10;Description automatically generated">
            <a:extLst>
              <a:ext uri="{FF2B5EF4-FFF2-40B4-BE49-F238E27FC236}">
                <a16:creationId xmlns:a16="http://schemas.microsoft.com/office/drawing/2014/main" id="{EC3E6802-C50D-F9C7-4AAC-4C95981830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738327" y="2062065"/>
            <a:ext cx="6382137" cy="4795935"/>
          </a:xfrm>
        </p:spPr>
      </p:pic>
    </p:spTree>
    <p:extLst>
      <p:ext uri="{BB962C8B-B14F-4D97-AF65-F5344CB8AC3E}">
        <p14:creationId xmlns:p14="http://schemas.microsoft.com/office/powerpoint/2010/main" val="394140020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 design</Template>
  <TotalTime>343</TotalTime>
  <Words>651</Words>
  <Application>Microsoft Office PowerPoint</Application>
  <PresentationFormat>Widescreen</PresentationFormat>
  <Paragraphs>117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-apple-system</vt:lpstr>
      <vt:lpstr>Arial</vt:lpstr>
      <vt:lpstr>Arial Unicode MS</vt:lpstr>
      <vt:lpstr>Calibri</vt:lpstr>
      <vt:lpstr>Trebuchet MS</vt:lpstr>
      <vt:lpstr>Berlin</vt:lpstr>
      <vt:lpstr> </vt:lpstr>
      <vt:lpstr>The dataset:  2017 - 2022</vt:lpstr>
      <vt:lpstr>Initial Questions</vt:lpstr>
      <vt:lpstr>PowerPoint Presentation</vt:lpstr>
      <vt:lpstr>PowerPoint Presentation</vt:lpstr>
      <vt:lpstr>Movies Produced Before and After Covid-19</vt:lpstr>
      <vt:lpstr>Movies Produced in Most Languages.</vt:lpstr>
      <vt:lpstr>Comparison of Most popular Movie during Covid(2020-2022) with Pre- Covid(2017-2019) </vt:lpstr>
      <vt:lpstr>Comparison of Most popular Movie during Covid(2020-2022) with Pre- Covid(2017-2019) based on the origin Country </vt:lpstr>
      <vt:lpstr>Comparison of Most popular Movie during Covid(2020-2022) with Pre- Covid(2017-2019) based on the Budget and Revenue</vt:lpstr>
      <vt:lpstr>Comparison of Least popular Movie during Covid(2020-2022) with Pre- Covid(2017-2019) </vt:lpstr>
      <vt:lpstr>Comparison of Least popular Movie during Covid(2020-2022) with Pre- Covid(2017-2019) based on the origin Country </vt:lpstr>
      <vt:lpstr>Comparison of Least popular Movie during Covid(2020-2022) with Pre- Covid(2017-2019) based on the Budget and Revenue</vt:lpstr>
      <vt:lpstr>World Budget Vs Revenue  for  Covid Vs Pre Covid</vt:lpstr>
      <vt:lpstr>World profit Increasement Percentage </vt:lpstr>
      <vt:lpstr>World Budget Vs Revenue  for  Covid Vs Pre Covid</vt:lpstr>
      <vt:lpstr>Movie Suggestion </vt:lpstr>
      <vt:lpstr>Popularity vs Country – Pre-covid vs After Covid</vt:lpstr>
      <vt:lpstr>Popularity vs Genre - Pre-covid vs After Covid</vt:lpstr>
      <vt:lpstr>Popularity vs Budget - Precovid</vt:lpstr>
      <vt:lpstr>Popularity vs Budget - Covid</vt:lpstr>
      <vt:lpstr>Revenue vs Budget - Precovid</vt:lpstr>
      <vt:lpstr>Revenue vs Budget - Covid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Deepika Mehanti</dc:creator>
  <cp:lastModifiedBy>David Kramer</cp:lastModifiedBy>
  <cp:revision>10</cp:revision>
  <dcterms:created xsi:type="dcterms:W3CDTF">2022-12-08T20:45:50Z</dcterms:created>
  <dcterms:modified xsi:type="dcterms:W3CDTF">2022-12-13T00:41:41Z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